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5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46E4A"/>
    <a:srgbClr val="FFFFFF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764" autoAdjust="0"/>
    <p:restoredTop sz="95186" autoAdjust="0"/>
  </p:normalViewPr>
  <p:slideViewPr>
    <p:cSldViewPr snapToGrid="0" showGuides="1">
      <p:cViewPr varScale="1">
        <p:scale>
          <a:sx n="62" d="100"/>
          <a:sy n="62" d="100"/>
        </p:scale>
        <p:origin x="3222" y="72"/>
      </p:cViewPr>
      <p:guideLst>
        <p:guide orient="horz" pos="3165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861" cy="497333"/>
          </a:xfrm>
          <a:prstGeom prst="rect">
            <a:avLst/>
          </a:prstGeom>
        </p:spPr>
        <p:txBody>
          <a:bodyPr vert="horz" lIns="88211" tIns="44106" rIns="88211" bIns="44106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295" y="1"/>
            <a:ext cx="2945861" cy="497333"/>
          </a:xfrm>
          <a:prstGeom prst="rect">
            <a:avLst/>
          </a:prstGeom>
        </p:spPr>
        <p:txBody>
          <a:bodyPr vert="horz" lIns="88211" tIns="44106" rIns="88211" bIns="44106" rtlCol="0"/>
          <a:lstStyle>
            <a:lvl1pPr algn="r">
              <a:defRPr sz="1100"/>
            </a:lvl1pPr>
          </a:lstStyle>
          <a:p>
            <a:fld id="{93A707D6-5968-4FF4-A13C-46EE6D1C8348}" type="datetimeFigureOut">
              <a:rPr kumimoji="1" lang="ja-JP" altLang="en-US" smtClean="0"/>
              <a:t>2018/2/18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8375" y="1241425"/>
            <a:ext cx="23209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211" tIns="44106" rIns="88211" bIns="4410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65" y="4777782"/>
            <a:ext cx="5438748" cy="3907834"/>
          </a:xfrm>
          <a:prstGeom prst="rect">
            <a:avLst/>
          </a:prstGeom>
        </p:spPr>
        <p:txBody>
          <a:bodyPr vert="horz" lIns="88211" tIns="44106" rIns="88211" bIns="4410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29306"/>
            <a:ext cx="2945861" cy="497333"/>
          </a:xfrm>
          <a:prstGeom prst="rect">
            <a:avLst/>
          </a:prstGeom>
        </p:spPr>
        <p:txBody>
          <a:bodyPr vert="horz" lIns="88211" tIns="44106" rIns="88211" bIns="44106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295" y="9429306"/>
            <a:ext cx="2945861" cy="497333"/>
          </a:xfrm>
          <a:prstGeom prst="rect">
            <a:avLst/>
          </a:prstGeom>
        </p:spPr>
        <p:txBody>
          <a:bodyPr vert="horz" lIns="88211" tIns="44106" rIns="88211" bIns="44106" rtlCol="0" anchor="b"/>
          <a:lstStyle>
            <a:lvl1pPr algn="r">
              <a:defRPr sz="1100"/>
            </a:lvl1pPr>
          </a:lstStyle>
          <a:p>
            <a:fld id="{2D7C37E7-F3BD-463A-9FF9-91C649AE84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4240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13:00</a:t>
            </a:r>
            <a:r>
              <a:rPr kumimoji="1" lang="ja-JP" altLang="en-US" dirty="0"/>
              <a:t>～</a:t>
            </a:r>
            <a:r>
              <a:rPr kumimoji="1" lang="en-US" altLang="ja-JP" dirty="0"/>
              <a:t>14:30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11:00~</a:t>
            </a:r>
            <a:r>
              <a:rPr kumimoji="1" lang="ja-JP" altLang="en-US" dirty="0"/>
              <a:t>１</a:t>
            </a:r>
            <a:r>
              <a:rPr kumimoji="1" lang="en-US" altLang="ja-JP" dirty="0"/>
              <a:t>2:30</a:t>
            </a:r>
          </a:p>
          <a:p>
            <a:r>
              <a:rPr kumimoji="1" lang="en-US" altLang="ja-JP" dirty="0"/>
              <a:t>13:00</a:t>
            </a:r>
            <a:r>
              <a:rPr kumimoji="1" lang="ja-JP" altLang="en-US" dirty="0"/>
              <a:t>～個別相談会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7C37E7-F3BD-463A-9FF9-91C649AE846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1617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49804-AAAE-4F63-9F6A-789E40618087}" type="datetimeFigureOut">
              <a:rPr kumimoji="1" lang="ja-JP" altLang="en-US" smtClean="0"/>
              <a:t>2018/2/18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10C28-9FE2-4FE4-9FA4-158D0F4795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1157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49804-AAAE-4F63-9F6A-789E40618087}" type="datetimeFigureOut">
              <a:rPr kumimoji="1" lang="ja-JP" altLang="en-US" smtClean="0"/>
              <a:t>2018/2/18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10C28-9FE2-4FE4-9FA4-158D0F4795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0908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49804-AAAE-4F63-9F6A-789E40618087}" type="datetimeFigureOut">
              <a:rPr kumimoji="1" lang="ja-JP" altLang="en-US" smtClean="0"/>
              <a:t>2018/2/18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10C28-9FE2-4FE4-9FA4-158D0F4795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4739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49804-AAAE-4F63-9F6A-789E40618087}" type="datetimeFigureOut">
              <a:rPr kumimoji="1" lang="ja-JP" altLang="en-US" smtClean="0"/>
              <a:t>2018/2/18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10C28-9FE2-4FE4-9FA4-158D0F4795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963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49804-AAAE-4F63-9F6A-789E40618087}" type="datetimeFigureOut">
              <a:rPr kumimoji="1" lang="ja-JP" altLang="en-US" smtClean="0"/>
              <a:t>2018/2/18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10C28-9FE2-4FE4-9FA4-158D0F4795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019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49804-AAAE-4F63-9F6A-789E40618087}" type="datetimeFigureOut">
              <a:rPr kumimoji="1" lang="ja-JP" altLang="en-US" smtClean="0"/>
              <a:t>2018/2/18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10C28-9FE2-4FE4-9FA4-158D0F4795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8106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49804-AAAE-4F63-9F6A-789E40618087}" type="datetimeFigureOut">
              <a:rPr kumimoji="1" lang="ja-JP" altLang="en-US" smtClean="0"/>
              <a:t>2018/2/18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10C28-9FE2-4FE4-9FA4-158D0F4795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5793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49804-AAAE-4F63-9F6A-789E40618087}" type="datetimeFigureOut">
              <a:rPr kumimoji="1" lang="ja-JP" altLang="en-US" smtClean="0"/>
              <a:t>2018/2/18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10C28-9FE2-4FE4-9FA4-158D0F4795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5996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49804-AAAE-4F63-9F6A-789E40618087}" type="datetimeFigureOut">
              <a:rPr kumimoji="1" lang="ja-JP" altLang="en-US" smtClean="0"/>
              <a:t>2018/2/18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10C28-9FE2-4FE4-9FA4-158D0F4795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3558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49804-AAAE-4F63-9F6A-789E40618087}" type="datetimeFigureOut">
              <a:rPr kumimoji="1" lang="ja-JP" altLang="en-US" smtClean="0"/>
              <a:t>2018/2/18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10C28-9FE2-4FE4-9FA4-158D0F4795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860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49804-AAAE-4F63-9F6A-789E40618087}" type="datetimeFigureOut">
              <a:rPr kumimoji="1" lang="ja-JP" altLang="en-US" smtClean="0"/>
              <a:t>2018/2/18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10C28-9FE2-4FE4-9FA4-158D0F4795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9235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49804-AAAE-4F63-9F6A-789E40618087}" type="datetimeFigureOut">
              <a:rPr kumimoji="1" lang="ja-JP" altLang="en-US" smtClean="0"/>
              <a:t>2018/2/18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10C28-9FE2-4FE4-9FA4-158D0F4795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562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楕円 44"/>
          <p:cNvSpPr/>
          <p:nvPr/>
        </p:nvSpPr>
        <p:spPr>
          <a:xfrm>
            <a:off x="27625" y="2416770"/>
            <a:ext cx="972000" cy="970547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内容</a:t>
            </a:r>
          </a:p>
        </p:txBody>
      </p:sp>
      <p:sp>
        <p:nvSpPr>
          <p:cNvPr id="46" name="楕円 45"/>
          <p:cNvSpPr/>
          <p:nvPr/>
        </p:nvSpPr>
        <p:spPr>
          <a:xfrm>
            <a:off x="27625" y="5112922"/>
            <a:ext cx="972000" cy="970547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講師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908329" y="2343340"/>
            <a:ext cx="595228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苦手な運動を克服し、</a:t>
            </a:r>
            <a:endParaRPr kumimoji="1" lang="en-US" altLang="ja-JP" sz="32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32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子どもの成長を最大化させる方法</a:t>
            </a: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1155663" y="5789042"/>
            <a:ext cx="36163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一般社団法人</a:t>
            </a:r>
            <a:r>
              <a:rPr kumimoji="1"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子ども運動指導技能協会</a:t>
            </a:r>
            <a:endParaRPr kumimoji="1" lang="en-US" altLang="ja-JP" sz="16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1859102" y="7928550"/>
            <a:ext cx="4966147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３</a:t>
            </a:r>
            <a:r>
              <a:rPr kumimoji="1" lang="ja-JP" altLang="en-US" sz="1600" b="1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月１</a:t>
            </a:r>
            <a:r>
              <a:rPr kumimoji="1" lang="ja-JP" altLang="en-US" sz="1600" b="1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７</a:t>
            </a:r>
            <a:r>
              <a:rPr kumimoji="1" lang="ja-JP" altLang="en-US" sz="1600" b="1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日（土）１</a:t>
            </a:r>
            <a:r>
              <a:rPr kumimoji="1" lang="en-US" altLang="ja-JP" sz="1600" b="1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3</a:t>
            </a:r>
            <a:r>
              <a:rPr kumimoji="1" lang="ja-JP" altLang="en-US" sz="1600" b="1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：００～１</a:t>
            </a:r>
            <a:r>
              <a:rPr kumimoji="1" lang="en-US" altLang="ja-JP" sz="1600" b="1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4</a:t>
            </a:r>
            <a:r>
              <a:rPr kumimoji="1" lang="ja-JP" altLang="en-US" sz="1600" b="1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：３０（受付１</a:t>
            </a:r>
            <a:r>
              <a:rPr kumimoji="1" lang="en-US" altLang="ja-JP" sz="1600" b="1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</a:t>
            </a:r>
            <a:r>
              <a:rPr kumimoji="1" lang="ja-JP" altLang="en-US" sz="1600" b="1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：３０～）</a:t>
            </a:r>
            <a:endParaRPr kumimoji="1" lang="en-US" altLang="ja-JP" sz="1600" b="1" dirty="0">
              <a:solidFill>
                <a:srgbClr val="FF0000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kumimoji="1" lang="zh-TW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三菱記念</a:t>
            </a:r>
            <a:r>
              <a:rPr kumimoji="1" lang="zh-TW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会館</a:t>
            </a:r>
            <a:r>
              <a:rPr kumimoji="1" lang="ja-JP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zh-TW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長崎市</a:t>
            </a:r>
            <a:r>
              <a:rPr kumimoji="1" lang="zh-TW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稲佐町</a:t>
            </a:r>
            <a:r>
              <a:rPr kumimoji="1" lang="en-US" altLang="zh-TW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1-15</a:t>
            </a:r>
            <a:endParaRPr kumimoji="1" lang="en-US" altLang="zh-TW" sz="1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kumimoji="1" lang="ja-JP" altLang="en-US" sz="1600" b="1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無料</a:t>
            </a:r>
            <a:endParaRPr kumimoji="1" lang="en-US" altLang="ja-JP" sz="1600" b="1" dirty="0">
              <a:solidFill>
                <a:srgbClr val="FF0000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kumimoji="1"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８</a:t>
            </a:r>
            <a:r>
              <a:rPr kumimoji="1" lang="ja-JP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０名</a:t>
            </a:r>
            <a:r>
              <a:rPr kumimoji="1"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en-US" altLang="ja-JP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kumimoji="1"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先着順と</a:t>
            </a:r>
            <a:r>
              <a:rPr kumimoji="1" lang="ja-JP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なります</a:t>
            </a:r>
            <a:endParaRPr kumimoji="1" lang="en-US" altLang="ja-JP" sz="1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kumimoji="1" lang="ja-JP" altLang="en-US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運動学習特化型放課後等デイサービス サンハイツみらいズ</a:t>
            </a:r>
            <a:endParaRPr kumimoji="1" lang="en-US" altLang="ja-JP" sz="1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kumimoji="1"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長崎</a:t>
            </a:r>
            <a:r>
              <a:rPr kumimoji="1" lang="ja-JP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市教育委員会</a:t>
            </a:r>
            <a:endParaRPr kumimoji="1" lang="ja-JP" altLang="en-US" sz="1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-1" y="714800"/>
            <a:ext cx="6858001" cy="156966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kumimoji="1" lang="ja-JP" altLang="en-US" sz="48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保護者</a:t>
            </a:r>
            <a:r>
              <a:rPr kumimoji="1" lang="ja-JP" altLang="en-US" sz="4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のための</a:t>
            </a:r>
            <a:endParaRPr kumimoji="1" lang="en-US" altLang="ja-JP" sz="48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48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特別</a:t>
            </a:r>
            <a:r>
              <a:rPr kumimoji="1" lang="ja-JP" altLang="en-US" sz="4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支援教育講演会</a:t>
            </a:r>
            <a:endParaRPr kumimoji="1" lang="en-US" altLang="ja-JP" sz="48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0" y="9521312"/>
            <a:ext cx="6858000" cy="400110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お申し込み・問い合わせは裏面へ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191069" y="3401923"/>
            <a:ext cx="6654897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子どもが運動をすることは「身体と心の成長」につながります。</a:t>
            </a:r>
          </a:p>
          <a:p>
            <a:r>
              <a:rPr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運動は</a:t>
            </a:r>
            <a:r>
              <a:rPr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子どもの日々のストレス発散に繋がると共に、できなかった運動ができるようになり、子どもの成功体験、</a:t>
            </a:r>
            <a:r>
              <a:rPr lang="ja-JP" altLang="en-US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自信とな</a:t>
            </a:r>
            <a:r>
              <a:rPr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り</a:t>
            </a:r>
            <a:r>
              <a:rPr lang="ja-JP" altLang="en-US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ます。また</a:t>
            </a:r>
            <a:r>
              <a:rPr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運動は脳機能活性化にも抜群の効果があります。</a:t>
            </a:r>
          </a:p>
          <a:p>
            <a:r>
              <a:rPr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コミュニケーションが苦手な子どもは、正しいほめ方、叱り方をすることで驚くほど</a:t>
            </a:r>
            <a:endParaRPr lang="en-US" altLang="ja-JP" sz="14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コミュニケーション力が身に付きます。</a:t>
            </a:r>
          </a:p>
          <a:p>
            <a:r>
              <a:rPr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今回は自宅でもできる具体的な運動方法、子どもとの接し方のポイントをお伝えします。</a:t>
            </a:r>
            <a:endParaRPr lang="en-US" altLang="ja-JP" sz="14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特別支援が必要なお子さんの保護者はもちろん、全ての保護者に役立つ内容です。</a:t>
            </a: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1852654" y="6021438"/>
            <a:ext cx="27217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理事</a:t>
            </a:r>
            <a:r>
              <a:rPr kumimoji="1"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西薗 一也</a:t>
            </a:r>
            <a:r>
              <a:rPr kumimoji="1"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氏</a:t>
            </a:r>
            <a:endParaRPr kumimoji="1" lang="ja-JP" altLang="en-US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0" name="楕円 69"/>
          <p:cNvSpPr/>
          <p:nvPr/>
        </p:nvSpPr>
        <p:spPr>
          <a:xfrm>
            <a:off x="11578" y="8004158"/>
            <a:ext cx="972000" cy="970547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概要</a:t>
            </a: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976236" y="7928415"/>
            <a:ext cx="10285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【</a:t>
            </a:r>
            <a:r>
              <a:rPr kumimoji="1"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日時</a:t>
            </a:r>
            <a:r>
              <a:rPr kumimoji="1" lang="en-US" altLang="ja-JP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】</a:t>
            </a:r>
            <a:endParaRPr kumimoji="1" lang="en-US" altLang="ja-JP" sz="1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kumimoji="1" lang="en-US" altLang="ja-JP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【</a:t>
            </a:r>
            <a:r>
              <a:rPr kumimoji="1"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会場</a:t>
            </a:r>
            <a:r>
              <a:rPr kumimoji="1" lang="en-US" altLang="ja-JP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】</a:t>
            </a:r>
          </a:p>
          <a:p>
            <a:r>
              <a:rPr kumimoji="1" lang="en-US" altLang="ja-JP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【</a:t>
            </a:r>
            <a:r>
              <a:rPr kumimoji="1"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参加費</a:t>
            </a:r>
            <a:r>
              <a:rPr kumimoji="1" lang="en-US" altLang="ja-JP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】</a:t>
            </a:r>
          </a:p>
          <a:p>
            <a:r>
              <a:rPr kumimoji="1" lang="en-US" altLang="ja-JP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【</a:t>
            </a:r>
            <a:r>
              <a:rPr kumimoji="1"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定員</a:t>
            </a:r>
            <a:r>
              <a:rPr kumimoji="1" lang="en-US" altLang="ja-JP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】</a:t>
            </a:r>
          </a:p>
          <a:p>
            <a:r>
              <a:rPr kumimoji="1" lang="en-US" altLang="ja-JP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【</a:t>
            </a:r>
            <a:r>
              <a:rPr kumimoji="1"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主催</a:t>
            </a:r>
            <a:r>
              <a:rPr kumimoji="1" lang="en-US" altLang="ja-JP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】</a:t>
            </a:r>
          </a:p>
          <a:p>
            <a:r>
              <a:rPr kumimoji="1" lang="en-US" altLang="ja-JP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【</a:t>
            </a:r>
            <a:r>
              <a:rPr kumimoji="1"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後援</a:t>
            </a:r>
            <a:r>
              <a:rPr kumimoji="1" lang="en-US" altLang="ja-JP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】</a:t>
            </a:r>
          </a:p>
        </p:txBody>
      </p:sp>
      <p:sp>
        <p:nvSpPr>
          <p:cNvPr id="2078" name="正方形/長方形 2077"/>
          <p:cNvSpPr/>
          <p:nvPr/>
        </p:nvSpPr>
        <p:spPr>
          <a:xfrm rot="20395475">
            <a:off x="107093" y="939678"/>
            <a:ext cx="1217742" cy="6276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rgbClr val="00B05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参加</a:t>
            </a:r>
            <a:r>
              <a:rPr kumimoji="1" lang="ja-JP" altLang="en-US" sz="2000" dirty="0" smtClean="0">
                <a:solidFill>
                  <a:srgbClr val="00B05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無料</a:t>
            </a:r>
            <a:endParaRPr kumimoji="1" lang="en-US" altLang="ja-JP" sz="2000" dirty="0" smtClean="0">
              <a:solidFill>
                <a:srgbClr val="00B05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2000" dirty="0" smtClean="0">
                <a:solidFill>
                  <a:srgbClr val="00B05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託児あり</a:t>
            </a:r>
            <a:endParaRPr kumimoji="1" lang="ja-JP" altLang="en-US" sz="2000" dirty="0">
              <a:solidFill>
                <a:srgbClr val="00B05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1023848" y="5044233"/>
            <a:ext cx="37724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今まで</a:t>
            </a:r>
            <a:r>
              <a:rPr lang="ja-JP" altLang="en-US" sz="24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</a:t>
            </a:r>
            <a:r>
              <a:rPr lang="en-US" altLang="ja-JP" sz="24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,</a:t>
            </a:r>
            <a:r>
              <a:rPr lang="ja-JP" altLang="en-US" sz="24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０００人</a:t>
            </a:r>
            <a:r>
              <a:rPr lang="ja-JP" altLang="en-US" sz="24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以上</a:t>
            </a:r>
            <a:r>
              <a:rPr lang="ja-JP" altLang="en-US" sz="24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</a:t>
            </a:r>
            <a:endParaRPr lang="en-US" altLang="ja-JP" sz="2400" dirty="0" smtClean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400" dirty="0" err="1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発達障</a:t>
            </a:r>
            <a:r>
              <a:rPr lang="ja-JP" altLang="en-US" sz="2400" dirty="0" err="1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がい</a:t>
            </a:r>
            <a:r>
              <a:rPr lang="ja-JP" altLang="en-US" sz="24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児の成長</a:t>
            </a:r>
            <a:r>
              <a:rPr lang="ja-JP" altLang="en-US" sz="24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を支援</a:t>
            </a:r>
            <a:endParaRPr lang="ja-JP" altLang="en-US" sz="24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63" t="17334" r="15282" b="17028"/>
          <a:stretch/>
        </p:blipFill>
        <p:spPr>
          <a:xfrm>
            <a:off x="4796252" y="5185163"/>
            <a:ext cx="2028997" cy="1717565"/>
          </a:xfrm>
          <a:prstGeom prst="rect">
            <a:avLst/>
          </a:prstGeom>
        </p:spPr>
      </p:pic>
      <p:pic>
        <p:nvPicPr>
          <p:cNvPr id="20" name="コンテンツ プレースホルダー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1656" y="7066010"/>
            <a:ext cx="532030" cy="755123"/>
          </a:xfrm>
          <a:prstGeom prst="rect">
            <a:avLst/>
          </a:prstGeom>
        </p:spPr>
      </p:pic>
      <p:sp>
        <p:nvSpPr>
          <p:cNvPr id="21" name="正方形/長方形 20"/>
          <p:cNvSpPr/>
          <p:nvPr/>
        </p:nvSpPr>
        <p:spPr>
          <a:xfrm>
            <a:off x="0" y="4092"/>
            <a:ext cx="6858000" cy="646331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algn="ctr"/>
            <a:r>
              <a:rPr lang="ja-JP" altLang="en-US" sz="36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長崎</a:t>
            </a:r>
            <a:r>
              <a:rPr lang="ja-JP" altLang="en-US" sz="3600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市教育委員会後援</a:t>
            </a:r>
            <a:endParaRPr lang="ja-JP" altLang="en-US" sz="3600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4232" y="7058883"/>
            <a:ext cx="540009" cy="767058"/>
          </a:xfrm>
          <a:prstGeom prst="rect">
            <a:avLst/>
          </a:prstGeom>
        </p:spPr>
      </p:pic>
      <p:pic>
        <p:nvPicPr>
          <p:cNvPr id="23" name="図 2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6832" y="7045921"/>
            <a:ext cx="540009" cy="767058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2874" y="7058883"/>
            <a:ext cx="540009" cy="767058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5240" y="7045921"/>
            <a:ext cx="540009" cy="767058"/>
          </a:xfrm>
          <a:prstGeom prst="rect">
            <a:avLst/>
          </a:prstGeom>
        </p:spPr>
      </p:pic>
      <p:sp>
        <p:nvSpPr>
          <p:cNvPr id="72" name="テキスト ボックス 71"/>
          <p:cNvSpPr txBox="1"/>
          <p:nvPr/>
        </p:nvSpPr>
        <p:spPr>
          <a:xfrm>
            <a:off x="357817" y="6434412"/>
            <a:ext cx="441124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1978</a:t>
            </a:r>
            <a:r>
              <a:rPr lang="ja-JP" altLang="en-US" sz="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年東京生まれ。日本体育大学卒業。スポーツひろば代表。（株）ボディアシスト取締役</a:t>
            </a:r>
            <a:r>
              <a:rPr lang="ja-JP" altLang="en-US" sz="9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。</a:t>
            </a:r>
            <a:endParaRPr lang="en-US" altLang="ja-JP" sz="9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9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大学</a:t>
            </a:r>
            <a:r>
              <a:rPr lang="ja-JP" altLang="en-US" sz="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卒業後、一般企業を経て</a:t>
            </a:r>
            <a:r>
              <a:rPr lang="en-US" altLang="ja-JP" sz="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2007</a:t>
            </a:r>
            <a:r>
              <a:rPr lang="ja-JP" altLang="en-US" sz="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年株式会社ボディアシストを設立</a:t>
            </a:r>
            <a:r>
              <a:rPr lang="ja-JP" altLang="en-US" sz="9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。</a:t>
            </a:r>
            <a:endParaRPr lang="en-US" altLang="ja-JP" sz="9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9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運動</a:t>
            </a:r>
            <a:r>
              <a:rPr lang="ja-JP" altLang="en-US" sz="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が苦手な子を対象にした体育の家庭教師の事業を始める</a:t>
            </a:r>
            <a:r>
              <a:rPr lang="ja-JP" altLang="en-US" sz="9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。</a:t>
            </a:r>
            <a:endParaRPr lang="en-US" altLang="ja-JP" sz="9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en-US" altLang="ja-JP" sz="9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2008</a:t>
            </a:r>
            <a:r>
              <a:rPr lang="ja-JP" altLang="en-US" sz="9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年、発達</a:t>
            </a:r>
            <a:r>
              <a:rPr lang="ja-JP" altLang="en-US" sz="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障害児向けの運動クラスを公共の施設で開設</a:t>
            </a:r>
            <a:r>
              <a:rPr lang="ja-JP" altLang="en-US" sz="9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。</a:t>
            </a:r>
            <a:endParaRPr lang="en-US" altLang="ja-JP" sz="9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9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独自</a:t>
            </a:r>
            <a:r>
              <a:rPr lang="ja-JP" altLang="en-US" sz="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に開発した発達障害児向けの運動プログラムが反響を</a:t>
            </a:r>
            <a:r>
              <a:rPr lang="ja-JP" altLang="en-US" sz="9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呼び話題</a:t>
            </a:r>
            <a:r>
              <a:rPr lang="ja-JP" altLang="en-US" sz="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となる</a:t>
            </a:r>
            <a:r>
              <a:rPr lang="ja-JP" altLang="en-US" sz="9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。</a:t>
            </a:r>
            <a:endParaRPr lang="en-US" altLang="ja-JP" sz="9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en-US" altLang="ja-JP" sz="9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2010</a:t>
            </a:r>
            <a:r>
              <a:rPr lang="ja-JP" altLang="en-US" sz="9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年、子ども</a:t>
            </a:r>
            <a:r>
              <a:rPr lang="ja-JP" altLang="en-US" sz="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専用の運動教室のスタジオ、スポーツひろば</a:t>
            </a:r>
            <a:r>
              <a:rPr lang="ja-JP" altLang="en-US" sz="9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をオープン。</a:t>
            </a:r>
            <a:endParaRPr lang="en-US" altLang="ja-JP" sz="9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en-US" altLang="ja-JP" sz="9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2014</a:t>
            </a:r>
            <a:r>
              <a:rPr lang="ja-JP" altLang="en-US" sz="9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年、一般</a:t>
            </a:r>
            <a:r>
              <a:rPr lang="ja-JP" altLang="en-US" sz="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社団法人子ども運動指導技能協会　理事に</a:t>
            </a:r>
            <a:r>
              <a:rPr lang="ja-JP" altLang="en-US" sz="9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就任。</a:t>
            </a:r>
            <a:endParaRPr lang="en-US" altLang="ja-JP" sz="9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9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これ</a:t>
            </a:r>
            <a:r>
              <a:rPr lang="ja-JP" altLang="en-US" sz="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まで</a:t>
            </a:r>
            <a:r>
              <a:rPr lang="ja-JP" altLang="en-US" sz="9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に</a:t>
            </a:r>
            <a:r>
              <a:rPr lang="en-US" altLang="ja-JP" sz="9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1,000</a:t>
            </a:r>
            <a:r>
              <a:rPr lang="ja-JP" altLang="en-US" sz="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人を超える発達障害児を指導した実績をもつ</a:t>
            </a:r>
            <a:r>
              <a:rPr lang="ja-JP" altLang="en-US" sz="9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。</a:t>
            </a:r>
            <a:endParaRPr kumimoji="1" lang="en-US" altLang="ja-JP" sz="9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kumimoji="1" lang="ja-JP" altLang="en-US" sz="9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著書　「</a:t>
            </a:r>
            <a:r>
              <a:rPr kumimoji="1" lang="ja-JP" altLang="en-US" sz="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発達障害の子どもの為の体育の苦手を解決する本</a:t>
            </a:r>
            <a:r>
              <a:rPr kumimoji="1" lang="ja-JP" altLang="en-US" sz="9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」　草思社</a:t>
            </a:r>
            <a:endParaRPr kumimoji="1" lang="en-US" altLang="ja-JP" sz="9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kumimoji="1" lang="ja-JP" altLang="en-US" sz="9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「</a:t>
            </a:r>
            <a:r>
              <a:rPr kumimoji="1" lang="ja-JP" altLang="en-US" sz="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うんどうの絵本」全四巻　あかね書房</a:t>
            </a:r>
            <a:endParaRPr kumimoji="1" lang="en-US" altLang="ja-JP" sz="9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769063" y="8440514"/>
            <a:ext cx="207690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kumimoji="1"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駐車場には限りがございます。</a:t>
            </a:r>
            <a:endParaRPr kumimoji="1"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kumimoji="1"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kumimoji="1"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公共交通機関でお越しください。</a:t>
            </a:r>
            <a:endParaRPr kumimoji="1" lang="en-US" altLang="ja-JP" sz="105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41959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-1" y="-1614"/>
            <a:ext cx="6858001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参加お申し込み</a:t>
            </a:r>
            <a:endParaRPr kumimoji="1" lang="en-US" altLang="ja-JP" sz="32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77056" y="673853"/>
            <a:ext cx="67034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参加を希望の方は以下の２つの方法どちらかで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お申し込み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ください。</a:t>
            </a:r>
            <a:endParaRPr lang="en-US" altLang="ja-JP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お申し込み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いただけませんとご参加いただけません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のでご注意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ください。</a:t>
            </a:r>
            <a:endParaRPr lang="en-US" altLang="ja-JP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39950" y="1451660"/>
            <a:ext cx="386192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■ＱＲコードで参加申込</a:t>
            </a:r>
            <a:endParaRPr lang="en-US" altLang="ja-JP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右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のＱＲコードを読み取りいただき、</a:t>
            </a:r>
            <a:endParaRPr lang="en-US" altLang="ja-JP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必要事項をご記入ください。</a:t>
            </a:r>
            <a:endParaRPr lang="en-US" altLang="ja-JP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39951" y="2587638"/>
            <a:ext cx="555604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■メールで参加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申込</a:t>
            </a:r>
            <a:endParaRPr lang="en-US" altLang="ja-JP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miraizu01@gmail.com</a:t>
            </a:r>
            <a:endParaRPr lang="en-US" altLang="ja-JP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こちら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のアドレス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に以下をお送りください。</a:t>
            </a:r>
            <a:endParaRPr lang="en-US" altLang="ja-JP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①お名前</a:t>
            </a:r>
            <a:endParaRPr lang="en-US" altLang="ja-JP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②住所</a:t>
            </a:r>
            <a:endParaRPr lang="en-US" altLang="ja-JP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③携帯電話番号</a:t>
            </a:r>
            <a:endParaRPr lang="en-US" altLang="ja-JP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④お子様の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年齢</a:t>
            </a:r>
            <a:endParaRPr lang="en-US" altLang="ja-JP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⑤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託児を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ご希望は、お子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様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の名前と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年齢（希望者のみ）</a:t>
            </a:r>
            <a:endParaRPr lang="en-US" altLang="ja-JP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1" name="コンテンツ プレースホルダー 2">
            <a:extLst>
              <a:ext uri="{FF2B5EF4-FFF2-40B4-BE49-F238E27FC236}">
                <a16:creationId xmlns:a16="http://schemas.microsoft.com/office/drawing/2014/main" id="{551B896C-DF1F-46DD-AE95-A1CF5C070CAA}"/>
              </a:ext>
            </a:extLst>
          </p:cNvPr>
          <p:cNvSpPr txBox="1">
            <a:spLocks/>
          </p:cNvSpPr>
          <p:nvPr/>
        </p:nvSpPr>
        <p:spPr>
          <a:xfrm>
            <a:off x="457198" y="9316195"/>
            <a:ext cx="5958106" cy="549022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主催 運動学習特化型放課後等デイサービス サンハイツみらいズ</a:t>
            </a:r>
            <a:r>
              <a:rPr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</a:t>
            </a:r>
            <a:r>
              <a:rPr lang="ja-JP" altLang="en-US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担当：</a:t>
            </a:r>
            <a:r>
              <a:rPr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田中</a:t>
            </a:r>
            <a:endParaRPr lang="en-US" altLang="ja-JP" sz="14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0" indent="0" algn="just">
              <a:buNone/>
            </a:pPr>
            <a:r>
              <a:rPr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住所：長崎市平野町</a:t>
            </a:r>
            <a:r>
              <a:rPr lang="en-US" altLang="ja-JP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11-13 </a:t>
            </a:r>
            <a:r>
              <a:rPr lang="ja-JP" altLang="en-US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宮村ビル</a:t>
            </a:r>
            <a:r>
              <a:rPr lang="en-US" altLang="ja-JP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2F</a:t>
            </a:r>
            <a:r>
              <a:rPr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en-US" altLang="ja-JP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TEL</a:t>
            </a:r>
            <a:r>
              <a:rPr lang="ja-JP" altLang="en-US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</a:t>
            </a:r>
            <a:r>
              <a:rPr lang="en-US" altLang="ja-JP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095-801-2355</a:t>
            </a:r>
            <a:endParaRPr lang="en-US" altLang="ja-JP" sz="14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0" y="5025802"/>
            <a:ext cx="6858001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講師講演・指導歴</a:t>
            </a:r>
            <a:r>
              <a:rPr kumimoji="1" lang="ja-JP" altLang="en-US" sz="14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</a:t>
            </a:r>
            <a:r>
              <a:rPr kumimoji="1" lang="en-US" altLang="ja-JP" sz="14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※2016</a:t>
            </a:r>
            <a:r>
              <a:rPr kumimoji="1" lang="ja-JP" altLang="en-US" sz="14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年以降のみ一部</a:t>
            </a:r>
            <a:r>
              <a:rPr kumimoji="1" lang="ja-JP" altLang="en-US" sz="1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掲載</a:t>
            </a:r>
            <a:r>
              <a:rPr kumimoji="1" lang="ja-JP" altLang="en-US" sz="14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</a:t>
            </a:r>
            <a:endParaRPr kumimoji="1" lang="en-US" altLang="ja-JP" sz="11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3632" y="5720076"/>
            <a:ext cx="384256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2016</a:t>
            </a:r>
            <a:r>
              <a:rPr lang="ja-JP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2</a:t>
            </a:r>
            <a:r>
              <a:rPr lang="ja-JP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月</a:t>
            </a:r>
          </a:p>
          <a:p>
            <a:pPr algn="just">
              <a:spcAft>
                <a:spcPts val="0"/>
              </a:spcAft>
            </a:pPr>
            <a:r>
              <a:rPr lang="ja-JP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　一般社団法人イベント「短期で出来るかけっこ・マット・トランポリン」　板橋区</a:t>
            </a:r>
          </a:p>
          <a:p>
            <a:pPr algn="just">
              <a:spcAft>
                <a:spcPts val="0"/>
              </a:spcAft>
            </a:pPr>
            <a:r>
              <a:rPr lang="en-US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2016</a:t>
            </a:r>
            <a:r>
              <a:rPr lang="ja-JP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3</a:t>
            </a:r>
            <a:r>
              <a:rPr lang="ja-JP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月</a:t>
            </a:r>
          </a:p>
          <a:p>
            <a:pPr algn="just">
              <a:spcAft>
                <a:spcPts val="0"/>
              </a:spcAft>
            </a:pPr>
            <a:r>
              <a:rPr lang="ja-JP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　一般社団法人イベント「縄跳びの段階的指導法」</a:t>
            </a:r>
          </a:p>
          <a:p>
            <a:pPr algn="just">
              <a:spcAft>
                <a:spcPts val="0"/>
              </a:spcAft>
            </a:pPr>
            <a:r>
              <a:rPr lang="en-US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2016</a:t>
            </a:r>
            <a:r>
              <a:rPr lang="ja-JP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3</a:t>
            </a:r>
            <a:r>
              <a:rPr lang="ja-JP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月</a:t>
            </a:r>
          </a:p>
          <a:p>
            <a:pPr algn="just">
              <a:spcAft>
                <a:spcPts val="0"/>
              </a:spcAft>
            </a:pPr>
            <a:r>
              <a:rPr lang="ja-JP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　一般社団</a:t>
            </a:r>
            <a:r>
              <a:rPr lang="ja-JP" altLang="ja-JP" sz="80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法人国分寺</a:t>
            </a:r>
            <a:r>
              <a:rPr lang="ja-JP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市立第九小学校　ボール</a:t>
            </a:r>
            <a:r>
              <a:rPr lang="ja-JP" altLang="ja-JP" sz="80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投げ</a:t>
            </a:r>
            <a:r>
              <a:rPr lang="ja-JP" altLang="en-US" sz="80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・</a:t>
            </a:r>
            <a:r>
              <a:rPr lang="ja-JP" altLang="ja-JP" sz="80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教師向け</a:t>
            </a:r>
            <a:r>
              <a:rPr lang="ja-JP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体育授業セミナー</a:t>
            </a:r>
          </a:p>
          <a:p>
            <a:pPr algn="just">
              <a:spcAft>
                <a:spcPts val="0"/>
              </a:spcAft>
            </a:pPr>
            <a:r>
              <a:rPr lang="en-US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2016</a:t>
            </a:r>
            <a:r>
              <a:rPr lang="ja-JP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6</a:t>
            </a:r>
            <a:r>
              <a:rPr lang="ja-JP" altLang="ja-JP" sz="80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月</a:t>
            </a:r>
            <a:endParaRPr lang="ja-JP" altLang="ja-JP" sz="800" kern="100" dirty="0">
              <a:latin typeface="HGPｺﾞｼｯｸM" panose="020B0600000000000000" pitchFamily="50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　杉並区第三小学校支援学級　親子運動教室担当</a:t>
            </a:r>
          </a:p>
          <a:p>
            <a:pPr algn="just">
              <a:spcAft>
                <a:spcPts val="0"/>
              </a:spcAft>
            </a:pPr>
            <a:r>
              <a:rPr lang="en-US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2016</a:t>
            </a:r>
            <a:r>
              <a:rPr lang="ja-JP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7</a:t>
            </a:r>
            <a:r>
              <a:rPr lang="ja-JP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月</a:t>
            </a:r>
          </a:p>
          <a:p>
            <a:pPr algn="just">
              <a:spcAft>
                <a:spcPts val="0"/>
              </a:spcAft>
            </a:pPr>
            <a:r>
              <a:rPr lang="ja-JP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　世田谷区烏山北小学校　走り方教室開催　参加者</a:t>
            </a:r>
            <a:r>
              <a:rPr lang="en-US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240</a:t>
            </a:r>
            <a:r>
              <a:rPr lang="ja-JP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名</a:t>
            </a:r>
          </a:p>
          <a:p>
            <a:pPr algn="just">
              <a:spcAft>
                <a:spcPts val="0"/>
              </a:spcAft>
            </a:pPr>
            <a:r>
              <a:rPr lang="ja-JP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　新宿区養護教員部会　講師</a:t>
            </a:r>
            <a:r>
              <a:rPr lang="ja-JP" altLang="ja-JP" sz="80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担当</a:t>
            </a:r>
            <a:endParaRPr lang="ja-JP" altLang="ja-JP" sz="800" kern="100" dirty="0">
              <a:latin typeface="HGPｺﾞｼｯｸM" panose="020B0600000000000000" pitchFamily="50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2016</a:t>
            </a:r>
            <a:r>
              <a:rPr lang="ja-JP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8</a:t>
            </a:r>
            <a:r>
              <a:rPr lang="ja-JP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月</a:t>
            </a:r>
          </a:p>
          <a:p>
            <a:pPr indent="133350" algn="just">
              <a:spcAft>
                <a:spcPts val="0"/>
              </a:spcAft>
            </a:pPr>
            <a:r>
              <a:rPr lang="ja-JP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新宿区養護教員向け研修依頼　</a:t>
            </a:r>
            <a:r>
              <a:rPr lang="ja-JP" altLang="ja-JP" sz="800" kern="100" dirty="0" err="1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障がい</a:t>
            </a:r>
            <a:r>
              <a:rPr lang="ja-JP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児の運動指導について　</a:t>
            </a:r>
            <a:r>
              <a:rPr lang="ja-JP" altLang="ja-JP" sz="80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講師</a:t>
            </a:r>
            <a:endParaRPr lang="ja-JP" altLang="ja-JP" sz="800" kern="100" dirty="0">
              <a:latin typeface="HGPｺﾞｼｯｸM" panose="020B0600000000000000" pitchFamily="50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indent="133350" algn="just">
              <a:spcAft>
                <a:spcPts val="0"/>
              </a:spcAft>
            </a:pPr>
            <a:r>
              <a:rPr lang="ja-JP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一般社団法人　板橋区教員向け実技運動指導研修　</a:t>
            </a:r>
            <a:r>
              <a:rPr lang="ja-JP" altLang="ja-JP" sz="80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講師</a:t>
            </a:r>
            <a:endParaRPr lang="ja-JP" altLang="ja-JP" sz="800" kern="100" dirty="0">
              <a:latin typeface="HGPｺﾞｼｯｸM" panose="020B0600000000000000" pitchFamily="50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indent="133350" algn="just">
              <a:spcAft>
                <a:spcPts val="0"/>
              </a:spcAft>
            </a:pPr>
            <a:r>
              <a:rPr lang="ja-JP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豊島区特別支援学級先生向け勉強会「コーディネーション運動実践」</a:t>
            </a:r>
            <a:r>
              <a:rPr lang="ja-JP" altLang="ja-JP" sz="80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講師</a:t>
            </a:r>
            <a:endParaRPr lang="ja-JP" altLang="ja-JP" sz="800" kern="100" dirty="0">
              <a:latin typeface="HGPｺﾞｼｯｸM" panose="020B0600000000000000" pitchFamily="50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indent="133350" algn="just">
              <a:spcAft>
                <a:spcPts val="0"/>
              </a:spcAft>
            </a:pPr>
            <a:r>
              <a:rPr lang="ja-JP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講演会　「短期で出来る運動指導の実践」港区勤労福祉</a:t>
            </a:r>
            <a:r>
              <a:rPr lang="ja-JP" altLang="ja-JP" sz="80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会館</a:t>
            </a:r>
            <a:endParaRPr lang="ja-JP" altLang="ja-JP" sz="800" kern="100" dirty="0">
              <a:latin typeface="HGPｺﾞｼｯｸM" panose="020B0600000000000000" pitchFamily="50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2016</a:t>
            </a:r>
            <a:r>
              <a:rPr lang="ja-JP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9</a:t>
            </a:r>
            <a:r>
              <a:rPr lang="ja-JP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月</a:t>
            </a:r>
          </a:p>
          <a:p>
            <a:pPr indent="133350" algn="just">
              <a:spcAft>
                <a:spcPts val="0"/>
              </a:spcAft>
            </a:pPr>
            <a:r>
              <a:rPr lang="ja-JP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杉並区立第三小学校支援学級親子運動</a:t>
            </a:r>
            <a:r>
              <a:rPr lang="ja-JP" altLang="ja-JP" sz="80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教室</a:t>
            </a:r>
            <a:endParaRPr lang="ja-JP" altLang="ja-JP" sz="800" kern="100" dirty="0">
              <a:latin typeface="HGPｺﾞｼｯｸM" panose="020B0600000000000000" pitchFamily="50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2016</a:t>
            </a:r>
            <a:r>
              <a:rPr lang="ja-JP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10</a:t>
            </a:r>
            <a:r>
              <a:rPr lang="ja-JP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月</a:t>
            </a:r>
          </a:p>
          <a:p>
            <a:pPr indent="133350" algn="just">
              <a:spcAft>
                <a:spcPts val="0"/>
              </a:spcAft>
            </a:pPr>
            <a:r>
              <a:rPr lang="ja-JP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社団</a:t>
            </a:r>
            <a:r>
              <a:rPr lang="ja-JP" altLang="ja-JP" sz="80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法人日本</a:t>
            </a:r>
            <a:r>
              <a:rPr lang="ja-JP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フットウェア技術協会第二回「子どもの足と靴　専門コース」</a:t>
            </a:r>
            <a:r>
              <a:rPr lang="ja-JP" altLang="ja-JP" sz="80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講師</a:t>
            </a:r>
            <a:endParaRPr lang="ja-JP" altLang="ja-JP" sz="800" kern="100" dirty="0">
              <a:latin typeface="HGPｺﾞｼｯｸM" panose="020B0600000000000000" pitchFamily="50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2016</a:t>
            </a:r>
            <a:r>
              <a:rPr lang="ja-JP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11</a:t>
            </a:r>
            <a:r>
              <a:rPr lang="ja-JP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月</a:t>
            </a:r>
          </a:p>
          <a:p>
            <a:pPr indent="133350" algn="just">
              <a:spcAft>
                <a:spcPts val="0"/>
              </a:spcAft>
            </a:pPr>
            <a:r>
              <a:rPr lang="ja-JP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社団法人　豊島区小学校体育部会　実技運動研修　</a:t>
            </a:r>
            <a:r>
              <a:rPr lang="ja-JP" altLang="ja-JP" sz="80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講師</a:t>
            </a:r>
            <a:endParaRPr lang="ja-JP" altLang="ja-JP" sz="800" kern="100" dirty="0">
              <a:latin typeface="HGPｺﾞｼｯｸM" panose="020B0600000000000000" pitchFamily="50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indent="133350" algn="just">
              <a:spcAft>
                <a:spcPts val="0"/>
              </a:spcAft>
            </a:pPr>
            <a:r>
              <a:rPr lang="ja-JP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練馬区立関町小学校　支援級教員向け　講演会</a:t>
            </a:r>
          </a:p>
          <a:p>
            <a:pPr algn="just">
              <a:spcAft>
                <a:spcPts val="0"/>
              </a:spcAft>
            </a:pPr>
            <a:r>
              <a:rPr lang="en-US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2016</a:t>
            </a:r>
            <a:r>
              <a:rPr lang="ja-JP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12</a:t>
            </a:r>
            <a:r>
              <a:rPr lang="ja-JP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月</a:t>
            </a:r>
          </a:p>
          <a:p>
            <a:pPr indent="133350" algn="just">
              <a:spcAft>
                <a:spcPts val="0"/>
              </a:spcAft>
            </a:pPr>
            <a:r>
              <a:rPr lang="ja-JP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杉並区木の実の会保護者講演会</a:t>
            </a:r>
          </a:p>
          <a:p>
            <a:pPr indent="133350" algn="just">
              <a:spcAft>
                <a:spcPts val="0"/>
              </a:spcAft>
            </a:pPr>
            <a:r>
              <a:rPr lang="ja-JP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杉並区立第三小学校支援学級親子運動教室第三回</a:t>
            </a:r>
          </a:p>
          <a:p>
            <a:pPr indent="133350" algn="just">
              <a:spcAft>
                <a:spcPts val="0"/>
              </a:spcAft>
            </a:pPr>
            <a:r>
              <a:rPr lang="ja-JP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講演会「短期で出来る運動能力向上の実践」実技編　</a:t>
            </a:r>
            <a:r>
              <a:rPr lang="ja-JP" altLang="ja-JP" sz="80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田口</a:t>
            </a:r>
            <a:r>
              <a:rPr lang="ja-JP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教育研究所</a:t>
            </a:r>
            <a:r>
              <a:rPr lang="ja-JP" altLang="ja-JP" sz="80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主催</a:t>
            </a:r>
            <a:endParaRPr lang="ja-JP" altLang="ja-JP" sz="800" kern="100" dirty="0">
              <a:latin typeface="HGPｺﾞｼｯｸM" panose="020B0600000000000000" pitchFamily="50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654225" y="7066632"/>
            <a:ext cx="323235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80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2017</a:t>
            </a:r>
            <a:r>
              <a:rPr lang="ja-JP" altLang="en-US" sz="80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sz="80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1</a:t>
            </a:r>
            <a:r>
              <a:rPr lang="ja-JP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月</a:t>
            </a:r>
          </a:p>
          <a:p>
            <a:pPr indent="133350" algn="just">
              <a:spcAft>
                <a:spcPts val="0"/>
              </a:spcAft>
            </a:pPr>
            <a:r>
              <a:rPr lang="ja-JP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私立大沢幼稚園教諭向け</a:t>
            </a:r>
            <a:r>
              <a:rPr lang="ja-JP" altLang="ja-JP" sz="800" kern="100" dirty="0" err="1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発達障がい</a:t>
            </a:r>
            <a:r>
              <a:rPr lang="ja-JP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児に対応した運動指導の実践</a:t>
            </a:r>
          </a:p>
          <a:p>
            <a:pPr indent="133350" algn="just">
              <a:spcAft>
                <a:spcPts val="0"/>
              </a:spcAft>
            </a:pPr>
            <a:r>
              <a:rPr lang="ja-JP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放課後等デイサービス</a:t>
            </a:r>
            <a:r>
              <a:rPr lang="ja-JP" altLang="ja-JP" sz="80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事業</a:t>
            </a:r>
            <a:r>
              <a:rPr lang="ja-JP" altLang="en-US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所</a:t>
            </a:r>
            <a:r>
              <a:rPr lang="ja-JP" altLang="ja-JP" sz="80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にて</a:t>
            </a:r>
            <a:r>
              <a:rPr lang="ja-JP" altLang="ja-JP" sz="800" kern="100" dirty="0" err="1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障がい</a:t>
            </a:r>
            <a:r>
              <a:rPr lang="ja-JP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児向け運動</a:t>
            </a:r>
            <a:r>
              <a:rPr lang="ja-JP" altLang="ja-JP" sz="80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指導</a:t>
            </a:r>
            <a:endParaRPr lang="ja-JP" altLang="ja-JP" sz="800" kern="100" dirty="0">
              <a:latin typeface="HGPｺﾞｼｯｸM" panose="020B0600000000000000" pitchFamily="50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indent="133350" algn="just">
              <a:spcAft>
                <a:spcPts val="0"/>
              </a:spcAft>
            </a:pPr>
            <a:r>
              <a:rPr lang="ja-JP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私立経堂保育園保育士向け運動指導の正しいやり方講座　講師</a:t>
            </a:r>
          </a:p>
          <a:p>
            <a:pPr indent="133350" algn="just">
              <a:spcAft>
                <a:spcPts val="0"/>
              </a:spcAft>
            </a:pPr>
            <a:r>
              <a:rPr lang="ja-JP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豊島区立巣鴨小学校　特別縄跳び授業担当　社団名義</a:t>
            </a:r>
          </a:p>
          <a:p>
            <a:pPr algn="just">
              <a:spcAft>
                <a:spcPts val="0"/>
              </a:spcAft>
            </a:pPr>
            <a:r>
              <a:rPr lang="en-US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2017</a:t>
            </a:r>
            <a:r>
              <a:rPr lang="ja-JP" altLang="en-US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sz="80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2</a:t>
            </a:r>
            <a:r>
              <a:rPr lang="ja-JP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月</a:t>
            </a:r>
          </a:p>
          <a:p>
            <a:pPr algn="just">
              <a:spcAft>
                <a:spcPts val="0"/>
              </a:spcAft>
            </a:pPr>
            <a:r>
              <a:rPr lang="ja-JP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　株式会社東急オアシススポーツ　幼児体育指導者研修　講師　</a:t>
            </a:r>
          </a:p>
          <a:p>
            <a:pPr algn="just">
              <a:spcAft>
                <a:spcPts val="0"/>
              </a:spcAft>
            </a:pPr>
            <a:r>
              <a:rPr lang="en-US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2017</a:t>
            </a:r>
            <a:r>
              <a:rPr lang="ja-JP" altLang="en-US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sz="80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6</a:t>
            </a:r>
            <a:r>
              <a:rPr lang="ja-JP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月</a:t>
            </a:r>
          </a:p>
          <a:p>
            <a:pPr algn="just">
              <a:spcAft>
                <a:spcPts val="0"/>
              </a:spcAft>
            </a:pPr>
            <a:r>
              <a:rPr lang="ja-JP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　豊島区立南池袋小学校　特別授業「ボール投げ」</a:t>
            </a:r>
            <a:r>
              <a:rPr lang="ja-JP" altLang="ja-JP" sz="80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授業</a:t>
            </a:r>
            <a:r>
              <a:rPr lang="ja-JP" altLang="en-US" sz="80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　講師</a:t>
            </a:r>
            <a:endParaRPr lang="ja-JP" altLang="ja-JP" sz="800" kern="100" dirty="0">
              <a:latin typeface="HGPｺﾞｼｯｸM" panose="020B0600000000000000" pitchFamily="50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　墨田区ナースリー保育園「親子運動」「職員研修」　</a:t>
            </a:r>
            <a:r>
              <a:rPr lang="ja-JP" altLang="en-US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講師</a:t>
            </a:r>
            <a:endParaRPr lang="ja-JP" altLang="ja-JP" sz="800" kern="100" dirty="0">
              <a:latin typeface="HGPｺﾞｼｯｸM" panose="020B0600000000000000" pitchFamily="50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2017</a:t>
            </a:r>
            <a:r>
              <a:rPr lang="ja-JP" altLang="en-US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sz="80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7</a:t>
            </a:r>
            <a:r>
              <a:rPr lang="ja-JP" altLang="ja-JP" sz="80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月</a:t>
            </a:r>
            <a:endParaRPr lang="ja-JP" altLang="ja-JP" sz="800" kern="100" dirty="0">
              <a:latin typeface="HGPｺﾞｼｯｸM" panose="020B0600000000000000" pitchFamily="50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　神奈川県県央地区幼稚園協会　平成</a:t>
            </a:r>
            <a:r>
              <a:rPr lang="en-US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29</a:t>
            </a:r>
            <a:r>
              <a:rPr lang="ja-JP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年度夏期研修　</a:t>
            </a:r>
            <a:r>
              <a:rPr lang="ja-JP" altLang="ja-JP" sz="80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講師</a:t>
            </a:r>
            <a:endParaRPr lang="ja-JP" altLang="ja-JP" sz="800" kern="100" dirty="0">
              <a:latin typeface="HGPｺﾞｼｯｸM" panose="020B0600000000000000" pitchFamily="50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2017</a:t>
            </a:r>
            <a:r>
              <a:rPr lang="ja-JP" altLang="en-US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年</a:t>
            </a:r>
            <a:r>
              <a:rPr lang="ja-JP" altLang="ja-JP" sz="80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８月</a:t>
            </a:r>
            <a:endParaRPr lang="ja-JP" altLang="ja-JP" sz="800" kern="100" dirty="0">
              <a:latin typeface="HGPｺﾞｼｯｸM" panose="020B0600000000000000" pitchFamily="50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　杉並区養護・支援級職員運動指導研修　</a:t>
            </a:r>
            <a:r>
              <a:rPr lang="ja-JP" altLang="ja-JP" sz="800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講師</a:t>
            </a:r>
            <a:endParaRPr lang="ja-JP" altLang="ja-JP" sz="800" kern="100" dirty="0">
              <a:latin typeface="HGPｺﾞｼｯｸM" panose="020B0600000000000000" pitchFamily="50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　日本テレビ「スッキリ」スキップ指導法講師として出演</a:t>
            </a:r>
          </a:p>
          <a:p>
            <a:pPr algn="just">
              <a:spcAft>
                <a:spcPts val="0"/>
              </a:spcAft>
            </a:pPr>
            <a:r>
              <a:rPr lang="ja-JP" altLang="ja-JP" sz="800" kern="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　女性セブン「〇〇できない」スキップ指導として取材協力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3564985" y="5673176"/>
            <a:ext cx="34454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今まで</a:t>
            </a:r>
            <a:r>
              <a:rPr lang="ja-JP" altLang="en-US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</a:t>
            </a:r>
            <a:r>
              <a:rPr lang="en-US" altLang="ja-JP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,</a:t>
            </a:r>
            <a:r>
              <a:rPr lang="ja-JP" altLang="en-US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０００人</a:t>
            </a:r>
            <a:r>
              <a:rPr lang="ja-JP" altLang="en-US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以上</a:t>
            </a:r>
            <a:r>
              <a:rPr lang="ja-JP" altLang="en-US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</a:t>
            </a:r>
            <a:endParaRPr lang="en-US" altLang="ja-JP" dirty="0" smtClean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dirty="0" err="1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発達障</a:t>
            </a:r>
            <a:r>
              <a:rPr lang="ja-JP" altLang="en-US" dirty="0" err="1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がい</a:t>
            </a:r>
            <a:r>
              <a:rPr lang="ja-JP" altLang="en-US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児の成長をサポート！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378163" y="6363612"/>
            <a:ext cx="36163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一般社団法人</a:t>
            </a:r>
            <a:r>
              <a:rPr kumimoji="1"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子ども運動指導技能協会</a:t>
            </a:r>
            <a:endParaRPr kumimoji="1" lang="en-US" altLang="ja-JP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047379" y="6612496"/>
            <a:ext cx="27217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理事</a:t>
            </a:r>
            <a:r>
              <a:rPr kumimoji="1" lang="ja-JP" altLang="en-US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西薗 一也</a:t>
            </a:r>
            <a:r>
              <a:rPr kumimoji="1"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氏</a:t>
            </a:r>
            <a:endParaRPr kumimoji="1" lang="ja-JP" altLang="en-US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1877" y="1590339"/>
            <a:ext cx="2131328" cy="213132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70453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6052</TotalTime>
  <Words>416</Words>
  <Application>Microsoft Office PowerPoint</Application>
  <PresentationFormat>A4 210 x 297 mm</PresentationFormat>
  <Paragraphs>114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HGPｺﾞｼｯｸM</vt:lpstr>
      <vt:lpstr>HGP創英角ｺﾞｼｯｸUB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</vt:vector>
  </TitlesOfParts>
  <Company>船井総合研究所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F2181</dc:creator>
  <cp:lastModifiedBy>F1511</cp:lastModifiedBy>
  <cp:revision>127</cp:revision>
  <cp:lastPrinted>2017-10-16T19:15:52Z</cp:lastPrinted>
  <dcterms:created xsi:type="dcterms:W3CDTF">2017-09-10T02:40:28Z</dcterms:created>
  <dcterms:modified xsi:type="dcterms:W3CDTF">2018-02-17T15:16:54Z</dcterms:modified>
</cp:coreProperties>
</file>